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39" autoAdjust="0"/>
  </p:normalViewPr>
  <p:slideViewPr>
    <p:cSldViewPr>
      <p:cViewPr varScale="1">
        <p:scale>
          <a:sx n="100" d="100"/>
          <a:sy n="100" d="100"/>
        </p:scale>
        <p:origin x="-8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5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1EA81-FC3F-4F29-AA1F-BC36DD7B1E7A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C5F6C-9FC5-4B6A-874D-00F0AB980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C5F6C-9FC5-4B6A-874D-00F0AB980FB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10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D990B5BF-80EC-4A51-8FE5-372100A719FC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9AA780EC-9A5F-4FEB-83DD-93AA40CF59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TW" altLang="en-US" sz="9600" b="1" dirty="0" smtClean="0">
                <a:latin typeface="+mn-ea"/>
                <a:ea typeface="+mn-ea"/>
              </a:rPr>
              <a:t>同性戀</a:t>
            </a:r>
            <a:r>
              <a:rPr lang="en-US" altLang="zh-TW" sz="9600" b="1" dirty="0" smtClean="0">
                <a:latin typeface="+mn-ea"/>
                <a:ea typeface="+mn-ea"/>
              </a:rPr>
              <a:t/>
            </a:r>
            <a:br>
              <a:rPr lang="en-US" altLang="zh-TW" sz="9600" b="1" dirty="0" smtClean="0">
                <a:latin typeface="+mn-ea"/>
                <a:ea typeface="+mn-ea"/>
              </a:rPr>
            </a:br>
            <a:r>
              <a:rPr lang="zh-TW" altLang="en-US" sz="9600" b="1" dirty="0" smtClean="0">
                <a:latin typeface="+mn-ea"/>
                <a:ea typeface="+mn-ea"/>
              </a:rPr>
              <a:t>和</a:t>
            </a:r>
            <a:r>
              <a:rPr lang="en-US" altLang="zh-TW" sz="9600" b="1" dirty="0" smtClean="0">
                <a:latin typeface="+mn-ea"/>
                <a:ea typeface="+mn-ea"/>
              </a:rPr>
              <a:t/>
            </a:r>
            <a:br>
              <a:rPr lang="en-US" altLang="zh-TW" sz="9600" b="1" dirty="0" smtClean="0">
                <a:latin typeface="+mn-ea"/>
                <a:ea typeface="+mn-ea"/>
              </a:rPr>
            </a:br>
            <a:r>
              <a:rPr lang="zh-TW" altLang="en-US" sz="9600" b="1" dirty="0" smtClean="0">
                <a:latin typeface="+mn-ea"/>
                <a:ea typeface="+mn-ea"/>
              </a:rPr>
              <a:t>同性婚姻</a:t>
            </a:r>
            <a:endParaRPr lang="en-US" sz="96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 smtClean="0">
                <a:latin typeface="+mn-ea"/>
                <a:ea typeface="+mn-ea"/>
              </a:rPr>
              <a:t>與生俱來</a:t>
            </a:r>
            <a:endParaRPr lang="en-US" sz="7200" b="1" dirty="0">
              <a:latin typeface="+mn-e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+mn-ea"/>
              </a:rPr>
              <a:t>SimonLeVay</a:t>
            </a:r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研究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異性戀者的丘腦下部（</a:t>
            </a:r>
            <a:r>
              <a:rPr lang="en-US" b="1" dirty="0" smtClean="0">
                <a:latin typeface="+mn-ea"/>
                <a:ea typeface="+mn-ea"/>
              </a:rPr>
              <a:t>hypothalamus</a:t>
            </a:r>
            <a:r>
              <a:rPr lang="zh-TW" altLang="en-US" b="1" dirty="0" smtClean="0">
                <a:latin typeface="+mn-ea"/>
                <a:ea typeface="+mn-ea"/>
              </a:rPr>
              <a:t>）的一些腦細胞（</a:t>
            </a:r>
            <a:r>
              <a:rPr lang="en-US" b="1" dirty="0" smtClean="0">
                <a:latin typeface="+mn-ea"/>
                <a:ea typeface="+mn-ea"/>
              </a:rPr>
              <a:t>INAH3</a:t>
            </a:r>
            <a:r>
              <a:rPr lang="zh-TW" altLang="en-US" b="1" dirty="0" smtClean="0">
                <a:latin typeface="+mn-ea"/>
                <a:ea typeface="+mn-ea"/>
              </a:rPr>
              <a:t>），比同性戀者為大。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量度未必肯定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en-US" b="1" dirty="0" smtClean="0">
                <a:latin typeface="+mn-ea"/>
              </a:rPr>
              <a:t>INAH3</a:t>
            </a:r>
            <a:r>
              <a:rPr lang="zh-TW" altLang="en-US" b="1" dirty="0" smtClean="0">
                <a:latin typeface="+mn-ea"/>
              </a:rPr>
              <a:t>並非掌管性取向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latin typeface="+mn-ea"/>
                <a:ea typeface="+mn-ea"/>
              </a:rPr>
              <a:t>原因？後果？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8000" b="1" dirty="0" smtClean="0">
                <a:latin typeface="+mn-ea"/>
              </a:rPr>
              <a:t>丘腦下部</a:t>
            </a:r>
            <a:endParaRPr lang="en-US" sz="6000" b="1" dirty="0">
              <a:latin typeface="+mn-ea"/>
              <a:ea typeface="+mn-ea"/>
            </a:endParaRPr>
          </a:p>
        </p:txBody>
      </p:sp>
      <p:pic>
        <p:nvPicPr>
          <p:cNvPr id="9220" name="Picture 4" descr="下視丘前葉神經元群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7999"/>
            <a:ext cx="4716161" cy="3810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+mn-ea"/>
              </a:rPr>
              <a:t>Bailey</a:t>
            </a:r>
            <a:r>
              <a:rPr lang="zh-TW" altLang="en-US" b="1" dirty="0" smtClean="0">
                <a:latin typeface="+mn-ea"/>
              </a:rPr>
              <a:t>和</a:t>
            </a:r>
            <a:r>
              <a:rPr lang="en-US" b="1" dirty="0" err="1" smtClean="0">
                <a:latin typeface="+mn-ea"/>
              </a:rPr>
              <a:t>Pillard</a:t>
            </a:r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研究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同性戀兄弟中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</a:p>
          <a:p>
            <a:pPr>
              <a:buNone/>
            </a:pPr>
            <a:r>
              <a:rPr lang="en-US" b="1" dirty="0" smtClean="0">
                <a:latin typeface="+mn-ea"/>
              </a:rPr>
              <a:t>		</a:t>
            </a:r>
            <a:r>
              <a:rPr lang="en-US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單卵孿生子</a:t>
            </a:r>
            <a:r>
              <a:rPr lang="zh-TW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（</a:t>
            </a:r>
            <a:r>
              <a:rPr lang="en-US" altLang="zh-TW" b="1" dirty="0" smtClean="0">
                <a:latin typeface="Times New Roman" pitchFamily="18" charset="0"/>
                <a:ea typeface="+mn-ea"/>
                <a:cs typeface="Times New Roman" pitchFamily="18" charset="0"/>
              </a:rPr>
              <a:t>identical twin</a:t>
            </a:r>
            <a:r>
              <a:rPr lang="zh-TW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r>
              <a:rPr 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52%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		</a:t>
            </a:r>
            <a:r>
              <a:rPr lang="en-US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雙卵孿生（faternal</a:t>
            </a:r>
            <a:r>
              <a:rPr 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twin）22%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		被收養的兄弟11%</a:t>
            </a:r>
          </a:p>
          <a:p>
            <a:pPr>
              <a:buNone/>
            </a:pPr>
            <a:r>
              <a:rPr lang="en-US" altLang="zh-TW" b="1" dirty="0" smtClean="0">
                <a:latin typeface="Times New Roman" pitchFamily="18" charset="0"/>
                <a:ea typeface="+mn-ea"/>
                <a:cs typeface="Times New Roman" pitchFamily="18" charset="0"/>
              </a:rPr>
              <a:t>		</a:t>
            </a:r>
            <a:r>
              <a:rPr lang="zh-TW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非</a:t>
            </a:r>
            <a:r>
              <a:rPr 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孿生的兄弟9%</a:t>
            </a:r>
            <a:endParaRPr lang="en-US" altLang="zh-TW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約一半的</a:t>
            </a:r>
            <a:r>
              <a:rPr lang="en-US" b="1" dirty="0" err="1" smtClean="0">
                <a:latin typeface="+mn-ea"/>
                <a:ea typeface="+mn-ea"/>
              </a:rPr>
              <a:t>單卵孿生子</a:t>
            </a:r>
            <a:r>
              <a:rPr lang="zh-TW" altLang="en-US" b="1" dirty="0" smtClean="0">
                <a:solidFill>
                  <a:srgbClr val="FF0000"/>
                </a:solidFill>
                <a:latin typeface="+mn-ea"/>
                <a:ea typeface="+mn-ea"/>
              </a:rPr>
              <a:t>不</a:t>
            </a:r>
            <a:r>
              <a:rPr lang="zh-TW" altLang="en-US" b="1" dirty="0" smtClean="0">
                <a:latin typeface="+mn-ea"/>
                <a:ea typeface="+mn-ea"/>
              </a:rPr>
              <a:t>是同性戀。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latin typeface="+mn-ea"/>
                <a:ea typeface="+mn-ea"/>
              </a:rPr>
              <a:t>單卵孿生子</a:t>
            </a:r>
            <a:r>
              <a:rPr lang="en-US" sz="32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（identicaltwin</a:t>
            </a:r>
            <a:r>
              <a:rPr lang="en-US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）</a:t>
            </a:r>
            <a:endParaRPr lang="en-US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196" name="Picture 4" descr="Image result for identical twins, homosexual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0739" y="4495801"/>
            <a:ext cx="4603261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+mn-ea"/>
              </a:rPr>
              <a:t>DeanHamer</a:t>
            </a:r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研究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宣稱在</a:t>
            </a:r>
            <a:r>
              <a:rPr lang="en-US" b="1" dirty="0" smtClean="0">
                <a:latin typeface="+mn-ea"/>
                <a:ea typeface="+mn-ea"/>
              </a:rPr>
              <a:t>X</a:t>
            </a:r>
            <a:r>
              <a:rPr lang="zh-TW" altLang="en-US" b="1" dirty="0" smtClean="0">
                <a:latin typeface="+mn-ea"/>
                <a:ea typeface="+mn-ea"/>
              </a:rPr>
              <a:t>染色體上的</a:t>
            </a:r>
            <a:r>
              <a:rPr lang="en-US" b="1" dirty="0" smtClean="0">
                <a:latin typeface="+mn-ea"/>
                <a:ea typeface="+mn-ea"/>
              </a:rPr>
              <a:t>Xq28</a:t>
            </a:r>
            <a:r>
              <a:rPr lang="zh-TW" altLang="en-US" b="1" dirty="0" smtClean="0">
                <a:latin typeface="+mn-ea"/>
                <a:ea typeface="+mn-ea"/>
              </a:rPr>
              <a:t>位置上，找到</a:t>
            </a:r>
            <a:r>
              <a:rPr lang="en-US" b="1" dirty="0" smtClean="0">
                <a:latin typeface="+mn-ea"/>
                <a:ea typeface="+mn-ea"/>
              </a:rPr>
              <a:t>“</a:t>
            </a:r>
            <a:r>
              <a:rPr lang="zh-TW" altLang="en-US" b="1" dirty="0" smtClean="0">
                <a:latin typeface="+mn-ea"/>
                <a:ea typeface="+mn-ea"/>
              </a:rPr>
              <a:t>同性戀基因</a:t>
            </a:r>
            <a:r>
              <a:rPr lang="en-US" b="1" dirty="0" smtClean="0">
                <a:latin typeface="+mn-ea"/>
                <a:ea typeface="+mn-ea"/>
              </a:rPr>
              <a:t>”</a:t>
            </a:r>
            <a:r>
              <a:rPr lang="zh-TW" altLang="en-US" b="1" dirty="0" smtClean="0">
                <a:latin typeface="+mn-ea"/>
                <a:ea typeface="+mn-ea"/>
              </a:rPr>
              <a:t>。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實驗沒有其他人能重復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latin typeface="+mn-ea"/>
                <a:ea typeface="+mn-ea"/>
              </a:rPr>
              <a:t>沒有對照組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latin typeface="+mn-ea"/>
                <a:ea typeface="+mn-ea"/>
              </a:rPr>
              <a:t>最後承認失敗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latin typeface="+mn-ea"/>
              </a:rPr>
              <a:t>X</a:t>
            </a:r>
            <a:r>
              <a:rPr lang="zh-TW" altLang="en-US" sz="6000" b="1" dirty="0" smtClean="0">
                <a:latin typeface="+mn-ea"/>
              </a:rPr>
              <a:t>染色體</a:t>
            </a:r>
            <a:endParaRPr lang="en-US" b="1" dirty="0">
              <a:latin typeface="+mn-ea"/>
              <a:ea typeface="+mn-ea"/>
            </a:endParaRPr>
          </a:p>
        </p:txBody>
      </p:sp>
      <p:pic>
        <p:nvPicPr>
          <p:cNvPr id="7170" name="Picture 2" descr="Image result for Hamer﹕X chromosome, Xq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267200"/>
            <a:ext cx="6476999" cy="19149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/>
          <a:lstStyle/>
          <a:p>
            <a:r>
              <a:rPr lang="en-US" b="1" dirty="0" smtClean="0">
                <a:latin typeface="+mn-ea"/>
              </a:rPr>
              <a:t>UCLA</a:t>
            </a:r>
            <a:r>
              <a:rPr lang="en-US" altLang="zh-TW" b="1" dirty="0" smtClean="0">
                <a:latin typeface="+mn-ea"/>
              </a:rPr>
              <a:t>2015</a:t>
            </a:r>
            <a:r>
              <a:rPr lang="zh-TW" altLang="en-US" b="1" dirty="0" smtClean="0">
                <a:latin typeface="+mn-ea"/>
              </a:rPr>
              <a:t>年</a:t>
            </a:r>
            <a:r>
              <a:rPr lang="zh-TW" altLang="en-US" b="1" dirty="0" smtClean="0">
                <a:solidFill>
                  <a:srgbClr val="C00000"/>
                </a:solidFill>
                <a:latin typeface="+mn-ea"/>
              </a:rPr>
              <a:t>研究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en-US" b="1" dirty="0" smtClean="0">
                <a:latin typeface="+mn-ea"/>
                <a:ea typeface="+mn-ea"/>
              </a:rPr>
              <a:t>47</a:t>
            </a:r>
            <a:r>
              <a:rPr lang="zh-TW" altLang="en-US" b="1" dirty="0" smtClean="0">
                <a:latin typeface="+mn-ea"/>
                <a:ea typeface="+mn-ea"/>
              </a:rPr>
              <a:t>對男性同卵雙胞胎的基因，在基因組的</a:t>
            </a:r>
            <a:r>
              <a:rPr lang="en-US" b="1" dirty="0" smtClean="0">
                <a:latin typeface="+mn-ea"/>
                <a:ea typeface="+mn-ea"/>
              </a:rPr>
              <a:t>9</a:t>
            </a:r>
            <a:r>
              <a:rPr lang="zh-TW" altLang="en-US" b="1" dirty="0" smtClean="0">
                <a:latin typeface="+mn-ea"/>
                <a:ea typeface="+mn-ea"/>
              </a:rPr>
              <a:t>個地方，發現與同性戀有很強聯繫的</a:t>
            </a:r>
            <a:r>
              <a:rPr lang="en-US" b="1" dirty="0" smtClean="0">
                <a:latin typeface="+mn-ea"/>
                <a:ea typeface="+mn-ea"/>
              </a:rPr>
              <a:t>“</a:t>
            </a:r>
            <a:r>
              <a:rPr lang="zh-TW" altLang="en-US" b="1" dirty="0" smtClean="0">
                <a:latin typeface="+mn-ea"/>
                <a:ea typeface="+mn-ea"/>
              </a:rPr>
              <a:t>表觀遺傳標記</a:t>
            </a:r>
            <a:r>
              <a:rPr lang="en-US" b="1" dirty="0" smtClean="0">
                <a:latin typeface="+mn-ea"/>
                <a:ea typeface="+mn-ea"/>
              </a:rPr>
              <a:t>”</a:t>
            </a:r>
            <a:r>
              <a:rPr lang="zh-TW" altLang="en-US" b="1" dirty="0" smtClean="0">
                <a:latin typeface="+mn-ea"/>
                <a:ea typeface="+mn-ea"/>
              </a:rPr>
              <a:t>（</a:t>
            </a:r>
            <a:r>
              <a:rPr lang="en-US" b="1" dirty="0" smtClean="0">
                <a:latin typeface="+mn-ea"/>
                <a:ea typeface="+mn-ea"/>
              </a:rPr>
              <a:t>epigenetic mark</a:t>
            </a:r>
            <a:r>
              <a:rPr lang="zh-TW" altLang="en-US" b="1" dirty="0" smtClean="0">
                <a:latin typeface="+mn-ea"/>
                <a:ea typeface="+mn-ea"/>
              </a:rPr>
              <a:t>）。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en-US" b="1" dirty="0" smtClean="0">
                <a:latin typeface="+mn-ea"/>
                <a:ea typeface="+mn-ea"/>
              </a:rPr>
              <a:t>“</a:t>
            </a:r>
            <a:r>
              <a:rPr lang="zh-TW" altLang="en-US" b="1" dirty="0" smtClean="0">
                <a:latin typeface="+mn-ea"/>
                <a:ea typeface="+mn-ea"/>
              </a:rPr>
              <a:t>表觀遺傳標記</a:t>
            </a:r>
            <a:r>
              <a:rPr lang="en-US" b="1" dirty="0" smtClean="0">
                <a:latin typeface="+mn-ea"/>
                <a:ea typeface="+mn-ea"/>
              </a:rPr>
              <a:t>”</a:t>
            </a:r>
            <a:r>
              <a:rPr lang="zh-TW" altLang="en-US" b="1" dirty="0" smtClean="0">
                <a:latin typeface="+mn-ea"/>
                <a:ea typeface="+mn-ea"/>
              </a:rPr>
              <a:t>不斷地變動；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latin typeface="+mn-ea"/>
                <a:ea typeface="+mn-ea"/>
              </a:rPr>
              <a:t>所以更可能證明，同性戀是後天所致。</a:t>
            </a:r>
            <a:endParaRPr lang="en-US" altLang="zh-TW" b="1" dirty="0" smtClean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+mn-ea"/>
              </a:rPr>
              <a:t>“</a:t>
            </a:r>
            <a:r>
              <a:rPr lang="zh-TW" altLang="en-US" sz="6000" b="1" dirty="0" smtClean="0">
                <a:latin typeface="+mn-ea"/>
              </a:rPr>
              <a:t>表觀遺傳標記</a:t>
            </a:r>
            <a:r>
              <a:rPr lang="en-US" sz="6000" b="1" dirty="0" smtClean="0">
                <a:latin typeface="+mn-ea"/>
              </a:rPr>
              <a:t>”</a:t>
            </a:r>
            <a:endParaRPr lang="en-US" b="1" dirty="0">
              <a:latin typeface="+mn-ea"/>
              <a:ea typeface="+mn-ea"/>
            </a:endParaRPr>
          </a:p>
        </p:txBody>
      </p:sp>
      <p:pic>
        <p:nvPicPr>
          <p:cNvPr id="6146" name="Picture 2" descr="d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905000"/>
            <a:ext cx="467868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 smtClean="0">
                <a:latin typeface="+mn-ea"/>
                <a:ea typeface="+mn-ea"/>
              </a:rPr>
              <a:t>從來沒有人發現「同性戀基因」。</a:t>
            </a:r>
            <a:r>
              <a:rPr lang="zh-TW" altLang="en-US" sz="1200" b="1" dirty="0" smtClean="0">
                <a:latin typeface="+mn-ea"/>
                <a:ea typeface="+mn-ea"/>
              </a:rPr>
              <a:t>（</a:t>
            </a:r>
            <a:r>
              <a:rPr lang="en-US" sz="1200" b="1" dirty="0" err="1" smtClean="0">
                <a:latin typeface="+mn-ea"/>
                <a:ea typeface="+mn-ea"/>
              </a:rPr>
              <a:t>LynnD.Wardle,ed.,</a:t>
            </a:r>
            <a:r>
              <a:rPr lang="en-US" sz="1200" b="1" i="1" dirty="0" err="1" smtClean="0">
                <a:latin typeface="+mn-ea"/>
                <a:ea typeface="+mn-ea"/>
              </a:rPr>
              <a:t>MarriageandSame-SexUnions:ADebate</a:t>
            </a:r>
            <a:r>
              <a:rPr lang="en-US" sz="1200" b="1" dirty="0" smtClean="0">
                <a:latin typeface="+mn-ea"/>
                <a:ea typeface="+mn-ea"/>
              </a:rPr>
              <a:t>(Westport,CT:Praeger,2003),p.66-69.</a:t>
            </a:r>
            <a:r>
              <a:rPr lang="zh-TW" altLang="en-US" sz="1200" b="1" dirty="0" smtClean="0">
                <a:latin typeface="+mn-ea"/>
                <a:ea typeface="+mn-ea"/>
              </a:rPr>
              <a:t>）</a:t>
            </a:r>
            <a:endParaRPr lang="en-US" altLang="zh-TW" sz="1200" b="1" dirty="0" smtClean="0">
              <a:latin typeface="+mn-ea"/>
              <a:ea typeface="+mn-ea"/>
            </a:endParaRPr>
          </a:p>
          <a:p>
            <a:r>
              <a:rPr lang="zh-TW" altLang="en-US" sz="3600" b="1" dirty="0" smtClean="0">
                <a:latin typeface="+mn-ea"/>
                <a:ea typeface="+mn-ea"/>
              </a:rPr>
              <a:t>「</a:t>
            </a:r>
            <a:r>
              <a:rPr lang="en-US" altLang="zh-TW" sz="3600" b="1" dirty="0" smtClean="0">
                <a:latin typeface="+mn-ea"/>
                <a:ea typeface="+mn-ea"/>
              </a:rPr>
              <a:t>〔</a:t>
            </a:r>
            <a:r>
              <a:rPr lang="zh-TW" altLang="en-US" sz="3600" b="1" dirty="0" smtClean="0">
                <a:latin typeface="+mn-ea"/>
                <a:ea typeface="+mn-ea"/>
              </a:rPr>
              <a:t>這些研究</a:t>
            </a:r>
            <a:r>
              <a:rPr lang="en-US" altLang="zh-TW" sz="3600" b="1" dirty="0" smtClean="0">
                <a:latin typeface="+mn-ea"/>
                <a:ea typeface="+mn-ea"/>
              </a:rPr>
              <a:t>〕</a:t>
            </a:r>
            <a:r>
              <a:rPr lang="zh-TW" altLang="en-US" sz="3600" b="1" dirty="0" smtClean="0">
                <a:latin typeface="+mn-ea"/>
                <a:ea typeface="+mn-ea"/>
              </a:rPr>
              <a:t>可能不是證據。」</a:t>
            </a:r>
            <a:r>
              <a:rPr lang="zh-TW" altLang="en-US" sz="1200" b="1" dirty="0" smtClean="0">
                <a:latin typeface="+mn-ea"/>
                <a:ea typeface="+mn-ea"/>
              </a:rPr>
              <a:t>（</a:t>
            </a:r>
            <a:r>
              <a:rPr lang="en-US" sz="1200" b="1" dirty="0" smtClean="0">
                <a:latin typeface="+mn-ea"/>
                <a:ea typeface="+mn-ea"/>
              </a:rPr>
              <a:t>BillPalmer,</a:t>
            </a:r>
            <a:r>
              <a:rPr lang="en-US" sz="1200" b="1" i="1" dirty="0" smtClean="0">
                <a:latin typeface="+mn-ea"/>
                <a:ea typeface="+mn-ea"/>
              </a:rPr>
              <a:t>WhatCausesSexualOrientation?Genetics,Biology,Psychology</a:t>
            </a:r>
            <a:r>
              <a:rPr lang="en-US" sz="1200" b="1" dirty="0" smtClean="0">
                <a:latin typeface="+mn-ea"/>
                <a:ea typeface="+mn-ea"/>
              </a:rPr>
              <a:t>(Broomall,PA:MasonCrestPublishers,2011),Chapter2.</a:t>
            </a:r>
            <a:r>
              <a:rPr lang="zh-TW" altLang="en-US" b="1" dirty="0" smtClean="0">
                <a:latin typeface="+mn-ea"/>
                <a:ea typeface="+mn-ea"/>
              </a:rPr>
              <a:t>）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中肯的結論</a:t>
            </a:r>
            <a:endParaRPr lang="en-US" sz="60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 smtClean="0">
                <a:latin typeface="+mn-ea"/>
                <a:ea typeface="+mn-ea"/>
              </a:rPr>
              <a:t>其他討論</a:t>
            </a:r>
            <a:endParaRPr lang="en-US" sz="7200" b="1" dirty="0">
              <a:latin typeface="+mn-e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+mn-ea"/>
              </a:rPr>
              <a:t>同性伴侶，沒有承繼權、孩子撫養權、健保等權利</a:t>
            </a:r>
            <a:endParaRPr lang="en-US" altLang="zh-TW" sz="3200" b="1" dirty="0" smtClean="0">
              <a:latin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</a:rPr>
              <a:t>但</a:t>
            </a:r>
            <a:r>
              <a:rPr lang="en-US" altLang="zh-TW" sz="3200" b="1" dirty="0" smtClean="0">
                <a:latin typeface="+mn-ea"/>
              </a:rPr>
              <a:t>﹕</a:t>
            </a:r>
            <a:r>
              <a:rPr lang="zh-TW" altLang="en-US" sz="3200" b="1" dirty="0" smtClean="0">
                <a:latin typeface="+mn-ea"/>
              </a:rPr>
              <a:t>可以有</a:t>
            </a:r>
            <a:r>
              <a:rPr lang="en-US" altLang="zh-TW" sz="3200" b="1" dirty="0" smtClean="0">
                <a:latin typeface="+mn-ea"/>
              </a:rPr>
              <a:t>domestic partnership</a:t>
            </a:r>
            <a:r>
              <a:rPr lang="zh-TW" altLang="en-US" sz="3200" b="1" dirty="0" smtClean="0">
                <a:latin typeface="+mn-ea"/>
              </a:rPr>
              <a:t>（家庭伴侶法）和</a:t>
            </a:r>
            <a:r>
              <a:rPr lang="en-US" altLang="zh-TW" sz="3200" b="1" dirty="0" smtClean="0">
                <a:latin typeface="+mn-ea"/>
              </a:rPr>
              <a:t>civil union</a:t>
            </a:r>
            <a:r>
              <a:rPr lang="zh-TW" altLang="en-US" sz="3200" b="1" dirty="0" smtClean="0">
                <a:latin typeface="+mn-ea"/>
              </a:rPr>
              <a:t>（民事結合）</a:t>
            </a:r>
            <a:endParaRPr lang="en-US" altLang="zh-TW" sz="3200" b="1" dirty="0" smtClean="0">
              <a:latin typeface="+mn-ea"/>
            </a:endParaRPr>
          </a:p>
          <a:p>
            <a:endParaRPr lang="en-US" altLang="zh-TW" sz="3200" b="1" dirty="0" smtClean="0">
              <a:latin typeface="+mn-ea"/>
            </a:endParaRPr>
          </a:p>
          <a:p>
            <a:r>
              <a:rPr lang="zh-CN" altLang="en-US" sz="3200" b="1" dirty="0" smtClean="0">
                <a:latin typeface="+mn-ea"/>
              </a:rPr>
              <a:t>婚姻是一種</a:t>
            </a:r>
            <a:r>
              <a:rPr lang="zh-TW" altLang="en-US" sz="3200" b="1" dirty="0" smtClean="0">
                <a:latin typeface="+mn-ea"/>
              </a:rPr>
              <a:t>民</a:t>
            </a:r>
            <a:r>
              <a:rPr lang="zh-CN" altLang="en-US" sz="3200" b="1" dirty="0" smtClean="0">
                <a:latin typeface="+mn-ea"/>
              </a:rPr>
              <a:t>權</a:t>
            </a:r>
            <a:endParaRPr lang="en-US" altLang="zh-CN" sz="3200" b="1" dirty="0" smtClean="0">
              <a:latin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</a:rPr>
              <a:t>但</a:t>
            </a:r>
            <a:r>
              <a:rPr lang="en-US" altLang="zh-TW" sz="3200" b="1" dirty="0" smtClean="0">
                <a:latin typeface="+mn-ea"/>
              </a:rPr>
              <a:t>﹕</a:t>
            </a:r>
            <a:r>
              <a:rPr lang="zh-TW" altLang="en-US" sz="3200" b="1" dirty="0" smtClean="0">
                <a:latin typeface="+mn-ea"/>
              </a:rPr>
              <a:t>婚</a:t>
            </a:r>
            <a:r>
              <a:rPr lang="zh-TW" altLang="en-US" sz="3200" b="1" dirty="0" smtClean="0">
                <a:latin typeface="+mn-ea"/>
              </a:rPr>
              <a:t>姻的定義是一男一女</a:t>
            </a:r>
            <a:endParaRPr lang="en-US" altLang="zh-TW" sz="3200" b="1" dirty="0" smtClean="0">
              <a:latin typeface="+mn-ea"/>
            </a:endParaRPr>
          </a:p>
          <a:p>
            <a:pPr>
              <a:buNone/>
            </a:pPr>
            <a:endParaRPr lang="en-US" altLang="zh-CN" sz="3200" b="1" dirty="0" smtClean="0">
              <a:latin typeface="+mn-ea"/>
              <a:ea typeface="+mn-ea"/>
            </a:endParaRPr>
          </a:p>
          <a:p>
            <a:r>
              <a:rPr lang="zh-CN" altLang="en-US" sz="3200" b="1" dirty="0" smtClean="0">
                <a:latin typeface="+mn-ea"/>
                <a:ea typeface="+mn-ea"/>
              </a:rPr>
              <a:t>從精神病名冊</a:t>
            </a:r>
            <a:r>
              <a:rPr lang="en-US" altLang="zh-CN" sz="3200" b="1" dirty="0" smtClean="0">
                <a:latin typeface="+mn-ea"/>
                <a:ea typeface="+mn-ea"/>
              </a:rPr>
              <a:t>(DSM)</a:t>
            </a:r>
            <a:r>
              <a:rPr lang="zh-CN" altLang="en-US" sz="3200" b="1" dirty="0" smtClean="0">
                <a:latin typeface="+mn-ea"/>
                <a:ea typeface="+mn-ea"/>
              </a:rPr>
              <a:t>中除名</a:t>
            </a:r>
            <a:endParaRPr lang="en-US" altLang="zh-CN" sz="3200" b="1" dirty="0" smtClean="0">
              <a:latin typeface="+mn-ea"/>
              <a:ea typeface="+mn-ea"/>
            </a:endParaRPr>
          </a:p>
          <a:p>
            <a:pPr lvl="0"/>
            <a:r>
              <a:rPr lang="zh-TW" altLang="en-US" sz="3200" b="1" dirty="0" smtClean="0">
                <a:latin typeface="+mn-ea"/>
                <a:ea typeface="+mn-ea"/>
              </a:rPr>
              <a:t>同性婚姻是一種選擇</a:t>
            </a:r>
            <a:endParaRPr lang="en-US" sz="3200" b="1" dirty="0" smtClean="0">
              <a:latin typeface="+mn-ea"/>
              <a:ea typeface="+mn-ea"/>
            </a:endParaRPr>
          </a:p>
          <a:p>
            <a:pPr lvl="0"/>
            <a:r>
              <a:rPr lang="zh-TW" altLang="en-US" sz="3200" b="1" dirty="0" smtClean="0">
                <a:latin typeface="+mn-ea"/>
                <a:ea typeface="+mn-ea"/>
              </a:rPr>
              <a:t>婚姻定義本就是與時俱進</a:t>
            </a:r>
            <a:endParaRPr lang="en-US" sz="3200" b="1" dirty="0" smtClean="0">
              <a:latin typeface="+mn-ea"/>
              <a:ea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sz="3200" b="1" dirty="0" smtClean="0">
                <a:latin typeface="+mn-ea"/>
                <a:ea typeface="+mn-ea"/>
              </a:rPr>
              <a:t>﹕</a:t>
            </a:r>
            <a:r>
              <a:rPr lang="zh-TW" altLang="en-US" sz="3200" b="1" dirty="0" smtClean="0">
                <a:latin typeface="+mn-ea"/>
                <a:ea typeface="+mn-ea"/>
              </a:rPr>
              <a:t>潮流不等於真理，也不等於與有益</a:t>
            </a:r>
            <a:endParaRPr lang="en-US" altLang="zh-TW" sz="3200" b="1" dirty="0" smtClean="0">
              <a:latin typeface="+mn-ea"/>
              <a:ea typeface="+mn-ea"/>
            </a:endParaRPr>
          </a:p>
          <a:p>
            <a:endParaRPr lang="en-US" b="1" dirty="0" smtClean="0">
              <a:latin typeface="+mn-ea"/>
              <a:ea typeface="+mn-ea"/>
            </a:endParaRPr>
          </a:p>
          <a:p>
            <a:endParaRPr lang="en-US" b="1" dirty="0" smtClean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endParaRPr lang="en-US" altLang="zh-TW" b="1" dirty="0" smtClean="0">
              <a:latin typeface="+mn-ea"/>
              <a:ea typeface="+mn-ea"/>
            </a:endParaRPr>
          </a:p>
          <a:p>
            <a:endParaRPr lang="en-US" altLang="zh-TW" b="1" dirty="0" smtClean="0">
              <a:latin typeface="+mn-ea"/>
              <a:ea typeface="+mn-ea"/>
            </a:endParaRPr>
          </a:p>
          <a:p>
            <a:r>
              <a:rPr lang="zh-CN" altLang="en-US" sz="3200" b="1" dirty="0" smtClean="0">
                <a:latin typeface="新細明體" pitchFamily="18" charset="-120"/>
                <a:ea typeface="新細明體" pitchFamily="18" charset="-120"/>
              </a:rPr>
              <a:t>照顧子女與性別無關</a:t>
            </a:r>
            <a:endParaRPr lang="en-US" altLang="zh-CN" sz="3200" b="1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zh-TW" altLang="en-US" sz="3200" b="1" dirty="0" smtClean="0">
                <a:latin typeface="新細明體" pitchFamily="18" charset="-120"/>
                <a:ea typeface="新細明體" pitchFamily="18" charset="-120"/>
              </a:rPr>
              <a:t>同性婚姻家庭可以是幸福的</a:t>
            </a:r>
            <a:endParaRPr lang="en-US" altLang="zh-TW" sz="3200" b="1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zh-TW" altLang="en-US" sz="3200" b="1" dirty="0" smtClean="0">
                <a:solidFill>
                  <a:srgbClr val="C00000"/>
                </a:solidFill>
                <a:latin typeface="新細明體" pitchFamily="18" charset="-120"/>
                <a:ea typeface="新細明體" pitchFamily="18" charset="-120"/>
              </a:rPr>
              <a:t>但</a:t>
            </a:r>
            <a:r>
              <a:rPr lang="en-US" altLang="zh-TW" sz="3200" b="1" dirty="0" smtClean="0">
                <a:latin typeface="新細明體" pitchFamily="18" charset="-120"/>
                <a:ea typeface="新細明體" pitchFamily="18" charset="-120"/>
              </a:rPr>
              <a:t>﹕</a:t>
            </a:r>
            <a:r>
              <a:rPr lang="zh-TW" altLang="en-US" sz="3200" b="1" dirty="0" smtClean="0">
                <a:latin typeface="新細明體" pitchFamily="18" charset="-120"/>
                <a:ea typeface="新細明體" pitchFamily="18" charset="-120"/>
              </a:rPr>
              <a:t>孩子需要一個爸爸和一個</a:t>
            </a:r>
            <a:r>
              <a:rPr lang="zh-TW" altLang="en-US" sz="3200" b="1" smtClean="0">
                <a:latin typeface="新細明體" pitchFamily="18" charset="-120"/>
                <a:ea typeface="新細明體" pitchFamily="18" charset="-120"/>
              </a:rPr>
              <a:t>媽媽（孩子的權利），同性不能有孩子，不自然。</a:t>
            </a:r>
            <a:endParaRPr lang="en-US" altLang="zh-TW" sz="3200" b="1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endParaRPr lang="en-US" altLang="zh-TW" sz="3200" b="1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zh-TW" altLang="en-US" sz="3200" b="1" dirty="0" smtClean="0">
                <a:latin typeface="新細明體" pitchFamily="18" charset="-120"/>
                <a:ea typeface="新細明體" pitchFamily="18" charset="-120"/>
              </a:rPr>
              <a:t>還是歧視！</a:t>
            </a:r>
            <a:endParaRPr lang="en-US" altLang="zh-TW" sz="3200" b="1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r>
              <a:rPr lang="zh-TW" altLang="en-US" sz="3200" b="1" dirty="0" smtClean="0">
                <a:solidFill>
                  <a:srgbClr val="C00000"/>
                </a:solidFill>
                <a:latin typeface="新細明體" pitchFamily="18" charset="-120"/>
                <a:ea typeface="新細明體" pitchFamily="18" charset="-120"/>
              </a:rPr>
              <a:t>但</a:t>
            </a:r>
            <a:r>
              <a:rPr lang="en-US" altLang="zh-TW" sz="3200" b="1" dirty="0" smtClean="0">
                <a:latin typeface="新細明體" pitchFamily="18" charset="-120"/>
                <a:ea typeface="新細明體" pitchFamily="18" charset="-120"/>
              </a:rPr>
              <a:t>﹕</a:t>
            </a:r>
            <a:r>
              <a:rPr lang="zh-TW" altLang="en-US" sz="3200" b="1" dirty="0" smtClean="0">
                <a:latin typeface="新細明體" pitchFamily="18" charset="-120"/>
                <a:ea typeface="新細明體" pitchFamily="18" charset="-120"/>
              </a:rPr>
              <a:t>同性婚姻是損汙「婚姻」的定義</a:t>
            </a:r>
            <a:endParaRPr lang="en-US" altLang="zh-TW" sz="3200" b="1" dirty="0" smtClean="0">
              <a:latin typeface="新細明體" pitchFamily="18" charset="-120"/>
              <a:ea typeface="新細明體" pitchFamily="18" charset="-120"/>
            </a:endParaRPr>
          </a:p>
          <a:p>
            <a:pPr lvl="0"/>
            <a:endParaRPr lang="en-US" altLang="zh-TW" b="1" dirty="0" smtClean="0">
              <a:latin typeface="+mn-ea"/>
              <a:ea typeface="+mn-ea"/>
            </a:endParaRPr>
          </a:p>
          <a:p>
            <a:pPr lvl="0"/>
            <a:endParaRPr lang="en-US" altLang="zh-TW" b="1" dirty="0" smtClean="0">
              <a:latin typeface="+mn-ea"/>
              <a:ea typeface="+mn-ea"/>
            </a:endParaRPr>
          </a:p>
          <a:p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77500" lnSpcReduction="20000"/>
          </a:bodyPr>
          <a:lstStyle/>
          <a:p>
            <a:pPr lvl="0" fontAlgn="base"/>
            <a:r>
              <a:rPr lang="zh-TW" altLang="en-US" sz="4600" b="1" dirty="0" smtClean="0">
                <a:solidFill>
                  <a:srgbClr val="C00000"/>
                </a:solidFill>
                <a:latin typeface="+mn-ea"/>
                <a:ea typeface="+mn-ea"/>
                <a:cs typeface="Times New Roman" pitchFamily="18" charset="0"/>
              </a:rPr>
              <a:t>聖經和</a:t>
            </a:r>
            <a:r>
              <a:rPr lang="en-US" sz="4600" b="1" dirty="0" err="1" smtClean="0">
                <a:solidFill>
                  <a:srgbClr val="C00000"/>
                </a:solidFill>
                <a:latin typeface="+mn-ea"/>
                <a:ea typeface="+mn-ea"/>
                <a:cs typeface="Times New Roman" pitchFamily="18" charset="0"/>
              </a:rPr>
              <a:t>宗教</a:t>
            </a:r>
            <a:r>
              <a:rPr lang="en-US" sz="4600" b="1" dirty="0" err="1" smtClean="0">
                <a:latin typeface="+mn-ea"/>
                <a:ea typeface="+mn-ea"/>
                <a:cs typeface="Times New Roman" pitchFamily="18" charset="0"/>
              </a:rPr>
              <a:t>不足以成為理</a:t>
            </a:r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由</a:t>
            </a:r>
            <a:endParaRPr lang="en-US" sz="4600" b="1" dirty="0" smtClean="0">
              <a:latin typeface="+mn-ea"/>
              <a:ea typeface="+mn-ea"/>
              <a:cs typeface="Times New Roman" pitchFamily="18" charset="0"/>
            </a:endParaRPr>
          </a:p>
          <a:p>
            <a:pPr lvl="0" fontAlgn="base"/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同性戀是</a:t>
            </a:r>
            <a:r>
              <a:rPr lang="zh-TW" altLang="en-US" sz="4600" b="1" dirty="0" smtClean="0">
                <a:solidFill>
                  <a:srgbClr val="C00000"/>
                </a:solidFill>
                <a:latin typeface="+mn-ea"/>
                <a:ea typeface="+mn-ea"/>
                <a:cs typeface="Times New Roman" pitchFamily="18" charset="0"/>
              </a:rPr>
              <a:t>天生</a:t>
            </a:r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的</a:t>
            </a:r>
            <a:endParaRPr lang="en-US" sz="4600" b="1" dirty="0" smtClean="0">
              <a:latin typeface="+mn-ea"/>
              <a:ea typeface="+mn-ea"/>
              <a:cs typeface="Times New Roman" pitchFamily="18" charset="0"/>
            </a:endParaRPr>
          </a:p>
          <a:p>
            <a:pPr fontAlgn="base"/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同性伴侶，沒有承繼權、孩子撫養權、健保等權利</a:t>
            </a:r>
            <a:endParaRPr lang="en-US" altLang="zh-TW" sz="4600" b="1" dirty="0" smtClean="0">
              <a:latin typeface="+mn-ea"/>
              <a:ea typeface="+mn-ea"/>
              <a:cs typeface="Times New Roman" pitchFamily="18" charset="0"/>
            </a:endParaRPr>
          </a:p>
          <a:p>
            <a:pPr lvl="0" fontAlgn="base"/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已從</a:t>
            </a:r>
            <a:r>
              <a:rPr lang="zh-TW" altLang="en-US" sz="4600" b="1" dirty="0">
                <a:latin typeface="+mn-ea"/>
                <a:ea typeface="+mn-ea"/>
                <a:cs typeface="Times New Roman" pitchFamily="18" charset="0"/>
              </a:rPr>
              <a:t>精神病名冊中除名</a:t>
            </a:r>
            <a:endParaRPr lang="en-US" sz="4600" b="1" dirty="0">
              <a:latin typeface="+mn-ea"/>
              <a:ea typeface="+mn-ea"/>
              <a:cs typeface="Times New Roman" pitchFamily="18" charset="0"/>
            </a:endParaRPr>
          </a:p>
          <a:p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很多國家</a:t>
            </a:r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已接</a:t>
            </a:r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受同性結婚</a:t>
            </a:r>
            <a:endParaRPr lang="en-US" altLang="zh-TW" sz="4600" b="1" dirty="0" smtClean="0">
              <a:latin typeface="+mn-ea"/>
              <a:ea typeface="+mn-ea"/>
              <a:cs typeface="Times New Roman" pitchFamily="18" charset="0"/>
            </a:endParaRPr>
          </a:p>
          <a:p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婚姻定義本就是與時俱進</a:t>
            </a:r>
            <a:endParaRPr lang="en-US" sz="4600" b="1" dirty="0" smtClean="0">
              <a:latin typeface="+mn-ea"/>
              <a:ea typeface="+mn-ea"/>
              <a:cs typeface="Times New Roman" pitchFamily="18" charset="0"/>
            </a:endParaRPr>
          </a:p>
          <a:p>
            <a:pPr lvl="0"/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同</a:t>
            </a:r>
            <a:r>
              <a:rPr lang="zh-TW" altLang="en-US" sz="4600" b="1" dirty="0">
                <a:latin typeface="+mn-ea"/>
                <a:ea typeface="+mn-ea"/>
                <a:cs typeface="Times New Roman" pitchFamily="18" charset="0"/>
              </a:rPr>
              <a:t>性婚姻是一種選擇</a:t>
            </a:r>
            <a:endParaRPr lang="en-US" sz="4600" b="1" dirty="0">
              <a:latin typeface="+mn-ea"/>
              <a:ea typeface="+mn-ea"/>
              <a:cs typeface="Times New Roman" pitchFamily="18" charset="0"/>
            </a:endParaRPr>
          </a:p>
          <a:p>
            <a:pPr lvl="0"/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婚姻是一種權利</a:t>
            </a:r>
            <a:endParaRPr lang="en-US" altLang="zh-TW" sz="4600" b="1" dirty="0" smtClean="0">
              <a:latin typeface="+mn-ea"/>
              <a:ea typeface="+mn-ea"/>
              <a:cs typeface="Times New Roman" pitchFamily="18" charset="0"/>
            </a:endParaRPr>
          </a:p>
          <a:p>
            <a:pPr lvl="0"/>
            <a:r>
              <a:rPr lang="zh-CN" altLang="en-US" sz="4600" b="1" dirty="0" smtClean="0">
                <a:latin typeface="新細明體" pitchFamily="18" charset="-120"/>
                <a:ea typeface="新細明體" pitchFamily="18" charset="-120"/>
                <a:cs typeface="Times New Roman" pitchFamily="18" charset="0"/>
              </a:rPr>
              <a:t>照</a:t>
            </a:r>
            <a:r>
              <a:rPr lang="zh-CN" altLang="en-US" sz="4600" b="1" dirty="0">
                <a:latin typeface="新細明體" pitchFamily="18" charset="-120"/>
                <a:ea typeface="新細明體" pitchFamily="18" charset="-120"/>
                <a:cs typeface="Times New Roman" pitchFamily="18" charset="0"/>
              </a:rPr>
              <a:t>顧子女與性別無</a:t>
            </a:r>
            <a:r>
              <a:rPr lang="zh-CN" altLang="en-US" sz="4600" b="1" dirty="0" smtClean="0">
                <a:latin typeface="新細明體" pitchFamily="18" charset="-120"/>
                <a:ea typeface="新細明體" pitchFamily="18" charset="-120"/>
                <a:cs typeface="Times New Roman" pitchFamily="18" charset="0"/>
              </a:rPr>
              <a:t>關</a:t>
            </a:r>
            <a:endParaRPr lang="en-US" altLang="zh-CN" sz="4600" b="1" dirty="0" smtClean="0">
              <a:latin typeface="新細明體" pitchFamily="18" charset="-120"/>
              <a:ea typeface="新細明體" pitchFamily="18" charset="-120"/>
              <a:cs typeface="Times New Roman" pitchFamily="18" charset="0"/>
            </a:endParaRPr>
          </a:p>
          <a:p>
            <a:pPr lvl="0"/>
            <a:r>
              <a:rPr lang="zh-TW" altLang="en-US" sz="4600" b="1" dirty="0">
                <a:latin typeface="+mn-ea"/>
                <a:ea typeface="+mn-ea"/>
                <a:cs typeface="Times New Roman" pitchFamily="18" charset="0"/>
              </a:rPr>
              <a:t>同</a:t>
            </a:r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性</a:t>
            </a:r>
            <a:r>
              <a:rPr lang="zh-TW" altLang="en-US" sz="4600" b="1" dirty="0">
                <a:latin typeface="+mn-ea"/>
                <a:ea typeface="+mn-ea"/>
                <a:cs typeface="Times New Roman" pitchFamily="18" charset="0"/>
              </a:rPr>
              <a:t>婚</a:t>
            </a:r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姻</a:t>
            </a:r>
            <a:r>
              <a:rPr lang="zh-TW" altLang="en-US" sz="4600" b="1" dirty="0">
                <a:latin typeface="+mn-ea"/>
                <a:ea typeface="+mn-ea"/>
                <a:cs typeface="Times New Roman" pitchFamily="18" charset="0"/>
              </a:rPr>
              <a:t>家</a:t>
            </a:r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庭</a:t>
            </a:r>
            <a:r>
              <a:rPr lang="zh-TW" altLang="en-US" sz="4600" b="1" dirty="0">
                <a:latin typeface="+mn-ea"/>
                <a:ea typeface="+mn-ea"/>
                <a:cs typeface="Times New Roman" pitchFamily="18" charset="0"/>
              </a:rPr>
              <a:t>可</a:t>
            </a:r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以是幸福的</a:t>
            </a:r>
            <a:endParaRPr lang="en-US" altLang="zh-TW" sz="4600" b="1" dirty="0" smtClean="0">
              <a:latin typeface="+mn-ea"/>
              <a:ea typeface="+mn-ea"/>
              <a:cs typeface="Times New Roman" pitchFamily="18" charset="0"/>
            </a:endParaRPr>
          </a:p>
          <a:p>
            <a:r>
              <a:rPr lang="zh-TW" altLang="en-US" sz="4600" b="1" dirty="0" smtClean="0">
                <a:latin typeface="+mn-ea"/>
                <a:ea typeface="+mn-ea"/>
                <a:cs typeface="Times New Roman" pitchFamily="18" charset="0"/>
              </a:rPr>
              <a:t>歧視！</a:t>
            </a:r>
            <a:endParaRPr lang="en-US" altLang="zh-TW" sz="4600" b="1" dirty="0" smtClean="0">
              <a:latin typeface="+mn-ea"/>
              <a:ea typeface="+mn-ea"/>
              <a:cs typeface="Times New Roman" pitchFamily="18" charset="0"/>
            </a:endParaRPr>
          </a:p>
          <a:p>
            <a:pPr lvl="0"/>
            <a:endParaRPr lang="en-US" sz="4600" b="1" dirty="0">
              <a:latin typeface="+mn-ea"/>
              <a:ea typeface="+mn-ea"/>
              <a:cs typeface="Times New Roman" pitchFamily="18" charset="0"/>
            </a:endParaRPr>
          </a:p>
          <a:p>
            <a:pPr lvl="0" fontAlgn="base"/>
            <a:endParaRPr lang="en-US" b="1" dirty="0">
              <a:latin typeface="+mn-ea"/>
              <a:ea typeface="+mn-ea"/>
            </a:endParaRPr>
          </a:p>
          <a:p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+mn-ea"/>
                <a:ea typeface="+mn-ea"/>
              </a:rPr>
              <a:t>一</a:t>
            </a:r>
            <a:r>
              <a:rPr lang="zh-TW" altLang="en-US" sz="6000" b="1" dirty="0" smtClean="0">
                <a:latin typeface="+mn-ea"/>
                <a:ea typeface="+mn-ea"/>
              </a:rPr>
              <a:t>般支持者的理由</a:t>
            </a:r>
            <a:endParaRPr lang="en-US" sz="60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 smtClean="0">
                <a:latin typeface="+mn-ea"/>
                <a:ea typeface="+mn-ea"/>
              </a:rPr>
              <a:t>聖經的話</a:t>
            </a:r>
            <a:endParaRPr lang="en-US" sz="7200" b="1" dirty="0">
              <a:latin typeface="+mn-e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+mn-ea"/>
                <a:ea typeface="+mn-ea"/>
              </a:rPr>
              <a:t>「神就照著自己的形像造人，乃是照著他的形像造男造女。</a:t>
            </a:r>
            <a:r>
              <a:rPr lang="en-US" altLang="zh-TW" sz="3600" b="1" dirty="0" smtClean="0">
                <a:latin typeface="+mn-ea"/>
                <a:ea typeface="+mn-ea"/>
              </a:rPr>
              <a:t>……</a:t>
            </a:r>
            <a:r>
              <a:rPr lang="zh-TW" altLang="en-US" sz="3600" b="1" dirty="0" smtClean="0">
                <a:latin typeface="+mn-ea"/>
                <a:ea typeface="+mn-ea"/>
              </a:rPr>
              <a:t>要生養眾多，遍滿地，治理這地。」（創一</a:t>
            </a:r>
            <a:r>
              <a:rPr lang="en-US" altLang="zh-TW" sz="3600" b="1" dirty="0" smtClean="0">
                <a:latin typeface="+mn-ea"/>
                <a:ea typeface="+mn-ea"/>
              </a:rPr>
              <a:t>27-28</a:t>
            </a:r>
            <a:r>
              <a:rPr lang="zh-TW" altLang="en-US" sz="3600" b="1" dirty="0" smtClean="0">
                <a:latin typeface="+mn-ea"/>
                <a:ea typeface="+mn-ea"/>
              </a:rPr>
              <a:t>）</a:t>
            </a:r>
            <a:endParaRPr lang="en-US" altLang="zh-TW" sz="3600" b="1" dirty="0" smtClean="0">
              <a:latin typeface="+mn-ea"/>
              <a:ea typeface="+mn-ea"/>
            </a:endParaRPr>
          </a:p>
          <a:p>
            <a:r>
              <a:rPr lang="zh-TW" altLang="en-US" sz="3600" b="1" dirty="0" smtClean="0">
                <a:latin typeface="+mn-ea"/>
                <a:ea typeface="+mn-ea"/>
              </a:rPr>
              <a:t>「人要離開父母，與妻子連合，二人成為一體。」（創二</a:t>
            </a:r>
            <a:r>
              <a:rPr lang="en-US" altLang="zh-TW" sz="3600" b="1" dirty="0" smtClean="0">
                <a:latin typeface="+mn-ea"/>
                <a:ea typeface="+mn-ea"/>
              </a:rPr>
              <a:t>24</a:t>
            </a:r>
            <a:r>
              <a:rPr lang="zh-TW" altLang="en-US" sz="3600" b="1" dirty="0" smtClean="0">
                <a:latin typeface="+mn-ea"/>
                <a:ea typeface="+mn-ea"/>
              </a:rPr>
              <a:t>）</a:t>
            </a:r>
            <a:endParaRPr lang="en-US" altLang="zh-TW" sz="3600" b="1" dirty="0" smtClean="0">
              <a:latin typeface="+mn-ea"/>
              <a:ea typeface="+mn-ea"/>
            </a:endParaRPr>
          </a:p>
          <a:p>
            <a:r>
              <a:rPr lang="zh-TW" altLang="en-US" sz="3600" b="1" dirty="0" smtClean="0">
                <a:latin typeface="+mn-ea"/>
                <a:ea typeface="+mn-ea"/>
              </a:rPr>
              <a:t>違反上帝創造人類的目的</a:t>
            </a:r>
            <a:endParaRPr lang="en-US" sz="3600" b="1" dirty="0" smtClean="0">
              <a:latin typeface="+mn-ea"/>
              <a:ea typeface="+mn-ea"/>
            </a:endParaRPr>
          </a:p>
          <a:p>
            <a:r>
              <a:rPr lang="zh-TW" altLang="en-US" sz="3600" b="1" dirty="0" smtClean="0">
                <a:latin typeface="+mn-ea"/>
                <a:ea typeface="+mn-ea"/>
              </a:rPr>
              <a:t>不能服從上帝生殖的命令</a:t>
            </a:r>
            <a:endParaRPr lang="en-US" sz="3600" b="1" dirty="0" smtClean="0">
              <a:latin typeface="+mn-ea"/>
              <a:ea typeface="+mn-ea"/>
            </a:endParaRPr>
          </a:p>
          <a:p>
            <a:pPr>
              <a:buNone/>
            </a:pPr>
            <a:endParaRPr lang="en-US" b="1" dirty="0">
              <a:latin typeface="+mn-ea"/>
              <a:ea typeface="+mn-ea"/>
            </a:endParaRPr>
          </a:p>
          <a:p>
            <a:endParaRPr lang="en-US" b="1" dirty="0">
              <a:latin typeface="+mn-ea"/>
              <a:ea typeface="+mn-ea"/>
            </a:endParaRPr>
          </a:p>
          <a:p>
            <a:endParaRPr lang="en-US" b="1" dirty="0">
              <a:latin typeface="+mn-ea"/>
              <a:ea typeface="+mn-ea"/>
            </a:endParaRPr>
          </a:p>
          <a:p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創世記載</a:t>
            </a:r>
            <a:endParaRPr lang="en-US" sz="28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latin typeface="+mn-ea"/>
                <a:ea typeface="+mn-ea"/>
              </a:rPr>
              <a:t>「他們還</a:t>
            </a:r>
            <a:r>
              <a:rPr lang="zh-TW" altLang="en-US" sz="3200" b="1" dirty="0">
                <a:latin typeface="+mn-ea"/>
                <a:ea typeface="+mn-ea"/>
              </a:rPr>
              <a:t>沒有躺下，所多瑪城裡各處的人</a:t>
            </a:r>
            <a:r>
              <a:rPr lang="zh-TW" altLang="en-US" sz="3200" b="1" dirty="0" smtClean="0">
                <a:latin typeface="+mn-ea"/>
                <a:ea typeface="+mn-ea"/>
              </a:rPr>
              <a:t>，</a:t>
            </a:r>
            <a:r>
              <a:rPr lang="en-US" altLang="zh-TW" sz="3200" b="1" dirty="0" smtClean="0">
                <a:latin typeface="+mn-ea"/>
                <a:ea typeface="+mn-ea"/>
              </a:rPr>
              <a:t>……</a:t>
            </a:r>
            <a:r>
              <a:rPr lang="zh-TW" altLang="en-US" sz="3200" b="1" dirty="0" smtClean="0">
                <a:latin typeface="+mn-ea"/>
                <a:ea typeface="+mn-ea"/>
              </a:rPr>
              <a:t>呼</a:t>
            </a:r>
            <a:r>
              <a:rPr lang="zh-TW" altLang="en-US" sz="3200" b="1" dirty="0">
                <a:latin typeface="+mn-ea"/>
                <a:ea typeface="+mn-ea"/>
              </a:rPr>
              <a:t>叫羅得說，今日晚上到你這裡來的人在哪裡呢，把他們帶出來，任我們所</a:t>
            </a:r>
            <a:r>
              <a:rPr lang="zh-TW" altLang="en-US" sz="3200" b="1" dirty="0" smtClean="0">
                <a:latin typeface="+mn-ea"/>
                <a:ea typeface="+mn-ea"/>
              </a:rPr>
              <a:t>為</a:t>
            </a:r>
            <a:r>
              <a:rPr lang="en-US" altLang="zh-TW" sz="3200" b="1" dirty="0">
                <a:latin typeface="+mn-ea"/>
                <a:ea typeface="+mn-ea"/>
              </a:rPr>
              <a:t>[</a:t>
            </a:r>
            <a:r>
              <a:rPr lang="en-US" sz="3200" b="1" dirty="0" smtClean="0">
                <a:latin typeface="+mn-ea"/>
                <a:ea typeface="+mn-ea"/>
              </a:rPr>
              <a:t>to know]</a:t>
            </a:r>
            <a:r>
              <a:rPr lang="zh-TW" altLang="en-US" sz="3200" b="1" dirty="0" smtClean="0">
                <a:latin typeface="+mn-ea"/>
                <a:ea typeface="+mn-ea"/>
              </a:rPr>
              <a:t>。</a:t>
            </a:r>
            <a:r>
              <a:rPr lang="en-US" altLang="zh-TW" sz="3200" b="1" dirty="0" smtClean="0">
                <a:latin typeface="+mn-ea"/>
                <a:ea typeface="+mn-ea"/>
              </a:rPr>
              <a:t>……</a:t>
            </a:r>
            <a:r>
              <a:rPr lang="zh-TW" altLang="en-US" sz="3200" b="1" dirty="0" smtClean="0">
                <a:latin typeface="+mn-ea"/>
              </a:rPr>
              <a:t>」（創十九</a:t>
            </a:r>
            <a:r>
              <a:rPr lang="en-US" altLang="zh-TW" sz="3200" b="1" dirty="0" smtClean="0">
                <a:latin typeface="+mn-ea"/>
              </a:rPr>
              <a:t>4-7</a:t>
            </a:r>
            <a:r>
              <a:rPr lang="zh-TW" altLang="en-US" sz="3200" b="1" dirty="0" smtClean="0">
                <a:latin typeface="+mn-ea"/>
                <a:ea typeface="+mn-ea"/>
              </a:rPr>
              <a:t>）</a:t>
            </a:r>
            <a:endParaRPr lang="en-US" sz="3200" b="1" dirty="0">
              <a:latin typeface="+mn-ea"/>
              <a:ea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  <a:ea typeface="+mn-ea"/>
              </a:rPr>
              <a:t>反駁</a:t>
            </a:r>
            <a:r>
              <a:rPr lang="en-US" altLang="zh-TW" sz="3200" b="1" dirty="0" smtClean="0">
                <a:latin typeface="+mn-ea"/>
                <a:ea typeface="+mn-ea"/>
              </a:rPr>
              <a:t>﹕[</a:t>
            </a:r>
            <a:r>
              <a:rPr lang="en-US" sz="3200" b="1" dirty="0" smtClean="0">
                <a:latin typeface="+mn-ea"/>
                <a:ea typeface="+mn-ea"/>
              </a:rPr>
              <a:t>to know]</a:t>
            </a:r>
            <a:r>
              <a:rPr lang="zh-TW" altLang="en-US" sz="3200" b="1" dirty="0" smtClean="0">
                <a:latin typeface="+mn-ea"/>
                <a:ea typeface="+mn-ea"/>
              </a:rPr>
              <a:t>不是性交</a:t>
            </a:r>
            <a:endParaRPr lang="en-US" altLang="zh-TW" sz="3200" b="1" dirty="0" smtClean="0">
              <a:latin typeface="+mn-ea"/>
              <a:ea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sz="3200" b="1" dirty="0" smtClean="0">
                <a:latin typeface="+mn-ea"/>
                <a:ea typeface="+mn-ea"/>
              </a:rPr>
              <a:t>﹕</a:t>
            </a:r>
            <a:r>
              <a:rPr lang="en-US" sz="3200" b="1" dirty="0" err="1" smtClean="0">
                <a:latin typeface="+mn-ea"/>
                <a:ea typeface="+mn-ea"/>
              </a:rPr>
              <a:t>yada</a:t>
            </a:r>
            <a:r>
              <a:rPr lang="en-US" sz="3200" b="1" dirty="0" smtClean="0">
                <a:latin typeface="+mn-ea"/>
                <a:ea typeface="+mn-ea"/>
              </a:rPr>
              <a:t>`(SN:03045)</a:t>
            </a:r>
            <a:r>
              <a:rPr lang="zh-TW" altLang="en-US" sz="3200" b="1" dirty="0" smtClean="0">
                <a:latin typeface="+mn-ea"/>
                <a:ea typeface="+mn-ea"/>
              </a:rPr>
              <a:t>認識</a:t>
            </a:r>
            <a:r>
              <a:rPr lang="en-US" altLang="zh-TW" sz="3200" b="1" dirty="0" smtClean="0">
                <a:latin typeface="+mn-ea"/>
                <a:ea typeface="+mn-ea"/>
              </a:rPr>
              <a:t>(</a:t>
            </a:r>
            <a:r>
              <a:rPr lang="zh-TW" altLang="en-US" sz="3200" b="1" dirty="0" smtClean="0">
                <a:latin typeface="+mn-ea"/>
                <a:ea typeface="+mn-ea"/>
              </a:rPr>
              <a:t>肉體的性關係</a:t>
            </a:r>
            <a:r>
              <a:rPr lang="en-US" altLang="zh-TW" sz="3200" b="1" dirty="0" smtClean="0">
                <a:latin typeface="+mn-ea"/>
                <a:ea typeface="+mn-ea"/>
              </a:rPr>
              <a:t>)</a:t>
            </a:r>
          </a:p>
          <a:p>
            <a:r>
              <a:rPr lang="zh-TW" altLang="en-US" sz="3200" b="1" dirty="0" smtClean="0">
                <a:latin typeface="+mn-ea"/>
                <a:ea typeface="+mn-ea"/>
              </a:rPr>
              <a:t>「我有兩個女兒，還是處女」（</a:t>
            </a:r>
            <a:r>
              <a:rPr lang="en-US" altLang="zh-TW" sz="3200" b="1" dirty="0" smtClean="0">
                <a:latin typeface="+mn-ea"/>
                <a:ea typeface="+mn-ea"/>
              </a:rPr>
              <a:t>v8</a:t>
            </a:r>
            <a:r>
              <a:rPr lang="zh-TW" altLang="en-US" sz="3200" b="1" dirty="0" smtClean="0">
                <a:latin typeface="+mn-ea"/>
                <a:ea typeface="+mn-ea"/>
              </a:rPr>
              <a:t>）顯示要求是性愛</a:t>
            </a:r>
            <a:endParaRPr lang="en-US" altLang="zh-TW" sz="3200" b="1" dirty="0" smtClean="0">
              <a:latin typeface="+mn-ea"/>
              <a:ea typeface="+mn-ea"/>
            </a:endParaRPr>
          </a:p>
          <a:p>
            <a:r>
              <a:rPr lang="zh-TW" altLang="en-US" sz="3200" b="1" dirty="0" smtClean="0">
                <a:latin typeface="+mn-ea"/>
                <a:ea typeface="+mn-ea"/>
              </a:rPr>
              <a:t>「所</a:t>
            </a:r>
            <a:r>
              <a:rPr lang="zh-TW" altLang="en-US" sz="3200" b="1" dirty="0" smtClean="0">
                <a:latin typeface="+mn-ea"/>
                <a:ea typeface="+mn-ea"/>
              </a:rPr>
              <a:t>多瑪、蛾摩</a:t>
            </a:r>
            <a:r>
              <a:rPr lang="zh-TW" altLang="en-US" sz="3200" b="1" dirty="0" smtClean="0">
                <a:latin typeface="+mn-ea"/>
                <a:ea typeface="+mn-ea"/>
              </a:rPr>
              <a:t>拉，和</a:t>
            </a:r>
            <a:r>
              <a:rPr lang="zh-TW" altLang="en-US" sz="3200" b="1" dirty="0" smtClean="0">
                <a:latin typeface="+mn-ea"/>
                <a:ea typeface="+mn-ea"/>
              </a:rPr>
              <a:t>周圍城邑的</a:t>
            </a:r>
            <a:r>
              <a:rPr lang="zh-TW" altLang="en-US" sz="3200" b="1" dirty="0" smtClean="0">
                <a:latin typeface="+mn-ea"/>
                <a:ea typeface="+mn-ea"/>
              </a:rPr>
              <a:t>人，也</a:t>
            </a:r>
            <a:r>
              <a:rPr lang="zh-TW" altLang="en-US" sz="3200" b="1" dirty="0" smtClean="0">
                <a:latin typeface="+mn-ea"/>
                <a:ea typeface="+mn-ea"/>
              </a:rPr>
              <a:t>照他們一味的行</a:t>
            </a:r>
            <a:r>
              <a:rPr lang="zh-TW" altLang="en-US" sz="3200" b="1" dirty="0" smtClean="0">
                <a:latin typeface="+mn-ea"/>
                <a:ea typeface="+mn-ea"/>
              </a:rPr>
              <a:t>淫，隨</a:t>
            </a:r>
            <a:r>
              <a:rPr lang="zh-TW" altLang="en-US" sz="3200" b="1" dirty="0" smtClean="0">
                <a:latin typeface="+mn-ea"/>
                <a:ea typeface="+mn-ea"/>
              </a:rPr>
              <a:t>從逆性的情</a:t>
            </a:r>
            <a:r>
              <a:rPr lang="zh-TW" altLang="en-US" sz="3200" b="1" dirty="0" smtClean="0">
                <a:latin typeface="+mn-ea"/>
                <a:ea typeface="+mn-ea"/>
              </a:rPr>
              <a:t>慾，就</a:t>
            </a:r>
            <a:r>
              <a:rPr lang="zh-TW" altLang="en-US" sz="3200" b="1" dirty="0" smtClean="0">
                <a:latin typeface="+mn-ea"/>
                <a:ea typeface="+mn-ea"/>
              </a:rPr>
              <a:t>受永火的刑</a:t>
            </a:r>
            <a:r>
              <a:rPr lang="zh-TW" altLang="en-US" sz="3200" b="1" dirty="0" smtClean="0">
                <a:latin typeface="+mn-ea"/>
                <a:ea typeface="+mn-ea"/>
              </a:rPr>
              <a:t>罰，作</a:t>
            </a:r>
            <a:r>
              <a:rPr lang="zh-TW" altLang="en-US" sz="3200" b="1" dirty="0" smtClean="0">
                <a:latin typeface="+mn-ea"/>
                <a:ea typeface="+mn-ea"/>
              </a:rPr>
              <a:t>為鑑戒。」（猶</a:t>
            </a:r>
            <a:r>
              <a:rPr lang="en-US" altLang="zh-TW" sz="3200" b="1" dirty="0" smtClean="0">
                <a:latin typeface="+mn-ea"/>
                <a:ea typeface="+mn-ea"/>
              </a:rPr>
              <a:t>7</a:t>
            </a:r>
            <a:r>
              <a:rPr lang="zh-TW" altLang="en-US" sz="3200" b="1" dirty="0" smtClean="0">
                <a:latin typeface="+mn-ea"/>
                <a:ea typeface="+mn-ea"/>
              </a:rPr>
              <a:t>）</a:t>
            </a:r>
            <a:endParaRPr lang="en-US" altLang="zh-TW" sz="3200" b="1" dirty="0" smtClean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所多瑪和蛾摩拉</a:t>
            </a:r>
            <a:endParaRPr lang="en-US" sz="60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「不可與男人苟合，像與女人一樣，這本是可憎惡的</a:t>
            </a:r>
            <a:r>
              <a:rPr lang="en-US" altLang="zh-TW" b="1" dirty="0" smtClean="0">
                <a:latin typeface="+mn-ea"/>
                <a:ea typeface="+mn-ea"/>
              </a:rPr>
              <a:t>…</a:t>
            </a:r>
            <a:r>
              <a:rPr lang="zh-TW" altLang="en-US" b="1" dirty="0" smtClean="0">
                <a:latin typeface="+mn-ea"/>
                <a:ea typeface="+mn-ea"/>
              </a:rPr>
              <a:t>人若與男人苟合，像與女人一樣，他們二人行了可憎的事，總要把他們治死，罪要歸到他們身上。</a:t>
            </a:r>
            <a:r>
              <a:rPr lang="en-US" b="1" dirty="0" smtClean="0">
                <a:latin typeface="+mn-ea"/>
                <a:ea typeface="+mn-ea"/>
              </a:rPr>
              <a:t>」（利十八22；二十13）</a:t>
            </a: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反駁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「可憎的」是宗教上，指「邪教儀式」中的廟妓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純屬推測，沒有經文支持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latin typeface="+mn-ea"/>
              </a:rPr>
              <a:t>「可憎」（</a:t>
            </a:r>
            <a:r>
              <a:rPr lang="en-US" b="1" dirty="0" smtClean="0">
                <a:latin typeface="+mn-ea"/>
              </a:rPr>
              <a:t>tow`ebah,SN:08441</a:t>
            </a:r>
            <a:r>
              <a:rPr lang="zh-TW" altLang="en-US" b="1" dirty="0" smtClean="0">
                <a:latin typeface="+mn-ea"/>
              </a:rPr>
              <a:t>）包括宗教上和道德上兩方面</a:t>
            </a:r>
            <a:endParaRPr lang="en-US" altLang="zh-TW" b="1" dirty="0" smtClean="0">
              <a:latin typeface="+mn-ea"/>
            </a:endParaRPr>
          </a:p>
          <a:p>
            <a:r>
              <a:rPr lang="zh-TW" altLang="en-US" b="1" dirty="0" smtClean="0">
                <a:latin typeface="+mn-ea"/>
                <a:ea typeface="+mn-ea"/>
              </a:rPr>
              <a:t>這裏上下文都講道德和性愛問題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latin typeface="+mn-ea"/>
              </a:rPr>
              <a:t>聖經講娼妓時，會明言（例</a:t>
            </a:r>
            <a:r>
              <a:rPr lang="en-US" altLang="zh-TW" b="1" dirty="0" smtClean="0">
                <a:latin typeface="+mn-ea"/>
              </a:rPr>
              <a:t>﹕</a:t>
            </a:r>
            <a:r>
              <a:rPr lang="zh-TW" altLang="en-US" b="1" dirty="0" smtClean="0">
                <a:latin typeface="+mn-ea"/>
              </a:rPr>
              <a:t>「</a:t>
            </a:r>
            <a:r>
              <a:rPr lang="zh-TW" altLang="en-US" b="1" dirty="0" smtClean="0">
                <a:latin typeface="+mn-ea"/>
                <a:ea typeface="+mn-ea"/>
              </a:rPr>
              <a:t>不可有妓女</a:t>
            </a:r>
            <a:r>
              <a:rPr lang="en-US" altLang="zh-TW" b="1" dirty="0" smtClean="0">
                <a:latin typeface="+mn-ea"/>
                <a:ea typeface="+mn-ea"/>
              </a:rPr>
              <a:t>……</a:t>
            </a:r>
            <a:r>
              <a:rPr lang="zh-TW" altLang="en-US" b="1" dirty="0" smtClean="0">
                <a:latin typeface="+mn-ea"/>
              </a:rPr>
              <a:t>」申二十三</a:t>
            </a:r>
            <a:r>
              <a:rPr lang="en-US" altLang="zh-TW" b="1" dirty="0" smtClean="0">
                <a:latin typeface="+mn-ea"/>
              </a:rPr>
              <a:t>17</a:t>
            </a:r>
            <a:r>
              <a:rPr lang="zh-TW" altLang="en-US" b="1" dirty="0" smtClean="0">
                <a:latin typeface="+mn-ea"/>
              </a:rPr>
              <a:t>）</a:t>
            </a:r>
            <a:endParaRPr lang="en-US" altLang="zh-TW" b="1" dirty="0" smtClean="0">
              <a:latin typeface="+mn-ea"/>
            </a:endParaRPr>
          </a:p>
          <a:p>
            <a:endParaRPr lang="en-US" altLang="zh-TW" b="1" dirty="0" smtClean="0">
              <a:latin typeface="+mn-ea"/>
              <a:ea typeface="+mn-ea"/>
            </a:endParaRPr>
          </a:p>
          <a:p>
            <a:endParaRPr lang="en-US" altLang="zh-TW" b="1" dirty="0" smtClean="0">
              <a:latin typeface="+mn-ea"/>
              <a:ea typeface="+mn-ea"/>
            </a:endParaRPr>
          </a:p>
          <a:p>
            <a:endParaRPr lang="en-US" altLang="zh-TW" b="1" dirty="0" smtClean="0">
              <a:latin typeface="+mn-ea"/>
              <a:ea typeface="+mn-ea"/>
            </a:endParaRPr>
          </a:p>
          <a:p>
            <a:endParaRPr lang="en-US" b="1" dirty="0" smtClean="0">
              <a:latin typeface="+mn-ea"/>
              <a:ea typeface="+mn-ea"/>
            </a:endParaRPr>
          </a:p>
          <a:p>
            <a:endParaRPr lang="en-US" b="1" dirty="0" smtClean="0">
              <a:latin typeface="+mn-ea"/>
              <a:ea typeface="+mn-ea"/>
            </a:endParaRPr>
          </a:p>
          <a:p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利未記</a:t>
            </a:r>
            <a:endParaRPr lang="en-US" sz="60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「因此神任憑他們放縱可羞恥的情慾，他們的女人、把順性的用處、變為逆性的用處，男人也是如此、棄了女人順性的用處、慾火攻心、彼此貪戀、男和男行可羞恥的事</a:t>
            </a:r>
            <a:r>
              <a:rPr lang="en-US" altLang="zh-TW" b="1" dirty="0" smtClean="0">
                <a:latin typeface="+mn-ea"/>
                <a:ea typeface="+mn-ea"/>
              </a:rPr>
              <a:t>……</a:t>
            </a:r>
            <a:r>
              <a:rPr lang="zh-TW" altLang="en-US" b="1" dirty="0" smtClean="0">
                <a:latin typeface="+mn-ea"/>
                <a:ea typeface="+mn-ea"/>
              </a:rPr>
              <a:t>」（羅一</a:t>
            </a:r>
            <a:r>
              <a:rPr lang="en-US" altLang="zh-TW" b="1" dirty="0" smtClean="0">
                <a:latin typeface="+mn-ea"/>
                <a:ea typeface="+mn-ea"/>
              </a:rPr>
              <a:t>26-27</a:t>
            </a:r>
            <a:r>
              <a:rPr lang="zh-TW" altLang="en-US" b="1" dirty="0" smtClean="0">
                <a:latin typeface="+mn-ea"/>
                <a:ea typeface="+mn-ea"/>
              </a:rPr>
              <a:t>）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反駁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「逆性」指異性戀者進行同性戀，既然同性戀是天生的，所以是「順性」。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反駁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當時同性戀流行，所以「逆性」指不同社會階級之間的同性戀。</a:t>
            </a:r>
            <a:endParaRPr lang="en-US" altLang="zh-TW" b="1" dirty="0" smtClean="0">
              <a:latin typeface="+mn-ea"/>
              <a:ea typeface="+mn-ea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詭辯！羅馬書一章講到人故意不認識神，所以逐漸背逆。</a:t>
            </a:r>
            <a:endParaRPr lang="en-US" altLang="zh-TW" b="1" dirty="0" smtClean="0">
              <a:latin typeface="+mn-ea"/>
              <a:ea typeface="+mn-ea"/>
            </a:endParaRPr>
          </a:p>
          <a:p>
            <a:endParaRPr lang="en-US" b="1" dirty="0" smtClean="0">
              <a:latin typeface="+mn-ea"/>
              <a:ea typeface="+mn-ea"/>
            </a:endParaRPr>
          </a:p>
          <a:p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羅馬書</a:t>
            </a:r>
            <a:endParaRPr lang="en-US" sz="60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「你們豈不知不義的人不能承受神的國麼。不要自欺，無論是淫亂的，拜偶像的，姦淫的，作孌童的，親男色</a:t>
            </a:r>
            <a:r>
              <a:rPr lang="en-US" altLang="zh-TW" b="1" dirty="0" smtClean="0">
                <a:latin typeface="+mn-ea"/>
                <a:ea typeface="+mn-ea"/>
              </a:rPr>
              <a:t>[</a:t>
            </a:r>
            <a:r>
              <a:rPr lang="en-US" b="1" dirty="0" smtClean="0">
                <a:latin typeface="+mn-ea"/>
                <a:ea typeface="+mn-ea"/>
              </a:rPr>
              <a:t>homosexuals]</a:t>
            </a:r>
            <a:r>
              <a:rPr lang="zh-TW" altLang="en-US" b="1" dirty="0" smtClean="0">
                <a:latin typeface="+mn-ea"/>
                <a:ea typeface="+mn-ea"/>
              </a:rPr>
              <a:t>的，偷竊的，貪婪的，醉酒的，辱罵的，勒索的，都不能承受神的國。</a:t>
            </a:r>
            <a:r>
              <a:rPr lang="en-US" b="1" dirty="0" smtClean="0">
                <a:latin typeface="+mn-ea"/>
                <a:ea typeface="+mn-ea"/>
              </a:rPr>
              <a:t>」（林前六9-10）</a:t>
            </a:r>
          </a:p>
          <a:p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反駁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en-US" b="1" dirty="0" smtClean="0">
                <a:latin typeface="+mn-ea"/>
                <a:ea typeface="+mn-ea"/>
              </a:rPr>
              <a:t>homosexua</a:t>
            </a:r>
            <a:r>
              <a:rPr lang="en-US" altLang="zh-TW" b="1" dirty="0" smtClean="0">
                <a:latin typeface="+mn-ea"/>
                <a:ea typeface="+mn-ea"/>
              </a:rPr>
              <a:t>l</a:t>
            </a:r>
            <a:r>
              <a:rPr lang="zh-TW" altLang="en-US" b="1" dirty="0" smtClean="0">
                <a:latin typeface="+mn-ea"/>
                <a:ea typeface="+mn-ea"/>
              </a:rPr>
              <a:t>是翻譯錯了。</a:t>
            </a:r>
            <a:endParaRPr lang="en-US" altLang="zh-TW" b="1" dirty="0" smtClean="0">
              <a:latin typeface="+mn-ea"/>
              <a:ea typeface="+mn-ea"/>
            </a:endParaRPr>
          </a:p>
          <a:p>
            <a:pPr hangingPunct="0"/>
            <a:r>
              <a:rPr lang="zh-TW" altLang="en-US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b="1" dirty="0" smtClean="0">
                <a:latin typeface="+mn-ea"/>
                <a:ea typeface="+mn-ea"/>
              </a:rPr>
              <a:t>﹕</a:t>
            </a:r>
            <a:r>
              <a:rPr lang="zh-TW" altLang="en-US" b="1" dirty="0" smtClean="0">
                <a:latin typeface="+mn-ea"/>
                <a:ea typeface="+mn-ea"/>
              </a:rPr>
              <a:t>「</a:t>
            </a:r>
            <a:r>
              <a:rPr lang="en-US" b="1" dirty="0" err="1" smtClean="0">
                <a:latin typeface="+mn-ea"/>
                <a:ea typeface="+mn-ea"/>
              </a:rPr>
              <a:t>arsenokoitai</a:t>
            </a:r>
            <a:r>
              <a:rPr lang="zh-TW" altLang="en-US" b="1" dirty="0" smtClean="0">
                <a:latin typeface="+mn-ea"/>
                <a:ea typeface="+mn-ea"/>
              </a:rPr>
              <a:t>」（</a:t>
            </a:r>
            <a:r>
              <a:rPr lang="en-US" altLang="zh-TW" b="1" dirty="0" smtClean="0">
                <a:latin typeface="+mn-ea"/>
                <a:ea typeface="+mn-ea"/>
              </a:rPr>
              <a:t>SN﹕</a:t>
            </a:r>
            <a:r>
              <a:rPr lang="en-US" b="1" dirty="0" smtClean="0">
                <a:latin typeface="+mn-ea"/>
                <a:ea typeface="+mn-ea"/>
              </a:rPr>
              <a:t>733</a:t>
            </a:r>
            <a:r>
              <a:rPr lang="zh-TW" altLang="en-US" b="1" dirty="0" smtClean="0">
                <a:latin typeface="+mn-ea"/>
                <a:ea typeface="+mn-ea"/>
              </a:rPr>
              <a:t>）也清楚指同性戀的關係，尤其是指在同性戀行動中的主動者。（</a:t>
            </a:r>
            <a:r>
              <a:rPr lang="en-US" b="1" dirty="0" smtClean="0">
                <a:latin typeface="+mn-ea"/>
                <a:ea typeface="+mn-ea"/>
              </a:rPr>
              <a:t>arsen是「男性」的意思，koitai是「床」的意思，清楚有性交的意味（參見﹕來十三4）。</a:t>
            </a:r>
            <a:r>
              <a:rPr lang="zh-TW" altLang="en-US" b="1" dirty="0" smtClean="0">
                <a:latin typeface="+mn-ea"/>
                <a:ea typeface="+mn-ea"/>
              </a:rPr>
              <a:t>）</a:t>
            </a:r>
            <a:endParaRPr lang="en-US" b="1" dirty="0" smtClean="0">
              <a:latin typeface="+mn-ea"/>
              <a:ea typeface="+mn-ea"/>
            </a:endParaRPr>
          </a:p>
          <a:p>
            <a:pPr>
              <a:buNone/>
            </a:pPr>
            <a:endParaRPr lang="en-US" b="1" dirty="0">
              <a:latin typeface="+mn-e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哥林多前書</a:t>
            </a:r>
            <a:endParaRPr lang="en-US" sz="60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zh-TW" altLang="en-US" sz="3200" b="1" dirty="0" smtClean="0">
                <a:latin typeface="+mn-ea"/>
                <a:ea typeface="+mn-ea"/>
              </a:rPr>
              <a:t>同性戀的性傾向無罪，性行為才有罪。</a:t>
            </a:r>
            <a:endParaRPr lang="en-US" altLang="zh-TW" sz="3200" b="1" dirty="0" smtClean="0">
              <a:latin typeface="+mn-ea"/>
              <a:ea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sz="3200" b="1" dirty="0" smtClean="0">
                <a:latin typeface="+mn-ea"/>
                <a:ea typeface="+mn-ea"/>
              </a:rPr>
              <a:t>﹕</a:t>
            </a:r>
            <a:r>
              <a:rPr lang="zh-TW" altLang="en-US" sz="3200" b="1" dirty="0" smtClean="0">
                <a:latin typeface="+mn-ea"/>
                <a:ea typeface="+mn-ea"/>
              </a:rPr>
              <a:t> 「凡看見婦女就動淫念的，這人心裡已經與他犯姦淫了。」（太五</a:t>
            </a:r>
            <a:r>
              <a:rPr lang="en-US" sz="3200" b="1" dirty="0" smtClean="0">
                <a:latin typeface="+mn-ea"/>
                <a:ea typeface="+mn-ea"/>
              </a:rPr>
              <a:t>28</a:t>
            </a:r>
            <a:r>
              <a:rPr lang="zh-TW" altLang="en-US" sz="3200" b="1" dirty="0" smtClean="0">
                <a:latin typeface="+mn-ea"/>
                <a:ea typeface="+mn-ea"/>
              </a:rPr>
              <a:t>）</a:t>
            </a:r>
            <a:endParaRPr lang="en-US" altLang="zh-TW" sz="3200" b="1" dirty="0" smtClean="0">
              <a:latin typeface="+mn-ea"/>
              <a:ea typeface="+mn-ea"/>
            </a:endParaRPr>
          </a:p>
          <a:p>
            <a:r>
              <a:rPr lang="zh-TW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舊約有一夫多妻</a:t>
            </a:r>
            <a:endParaRPr lang="en-US" altLang="zh-TW" sz="3200" b="1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sz="3200" b="1" dirty="0" smtClean="0">
                <a:solidFill>
                  <a:schemeClr val="tx1"/>
                </a:solidFill>
                <a:latin typeface="+mn-ea"/>
                <a:ea typeface="+mn-ea"/>
              </a:rPr>
              <a:t>﹕</a:t>
            </a:r>
            <a:r>
              <a:rPr lang="zh-TW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那不是神的心意（參</a:t>
            </a:r>
            <a:r>
              <a:rPr lang="en-US" altLang="zh-TW" sz="3200" b="1" dirty="0" smtClean="0">
                <a:solidFill>
                  <a:schemeClr val="tx1"/>
                </a:solidFill>
                <a:latin typeface="+mn-ea"/>
                <a:ea typeface="+mn-ea"/>
              </a:rPr>
              <a:t>﹕</a:t>
            </a:r>
            <a:r>
              <a:rPr lang="zh-TW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可十</a:t>
            </a:r>
            <a:r>
              <a:rPr lang="en-US" altLang="zh-TW" sz="3200" b="1" dirty="0" smtClean="0">
                <a:solidFill>
                  <a:schemeClr val="tx1"/>
                </a:solidFill>
                <a:latin typeface="+mn-ea"/>
                <a:ea typeface="+mn-ea"/>
              </a:rPr>
              <a:t>6-7</a:t>
            </a:r>
            <a:r>
              <a:rPr lang="zh-TW" altLang="en-US" sz="3200" b="1" dirty="0" smtClean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lang="en-US" sz="3200" b="1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zh-TW" altLang="en-US" sz="3200" b="1" dirty="0" smtClean="0">
                <a:solidFill>
                  <a:schemeClr val="tx1"/>
                </a:solidFill>
                <a:latin typeface="+mn-ea"/>
              </a:rPr>
              <a:t>舊約有奴隸制度</a:t>
            </a:r>
            <a:endParaRPr lang="en-US" altLang="zh-TW" sz="32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</a:rPr>
              <a:t>但</a:t>
            </a:r>
            <a:r>
              <a:rPr lang="en-US" altLang="zh-TW" sz="3200" b="1" dirty="0" smtClean="0">
                <a:solidFill>
                  <a:schemeClr val="tx1"/>
                </a:solidFill>
                <a:latin typeface="+mn-ea"/>
              </a:rPr>
              <a:t>﹕</a:t>
            </a:r>
            <a:r>
              <a:rPr lang="zh-TW" altLang="en-US" sz="3200" dirty="0" smtClean="0"/>
              <a:t> </a:t>
            </a:r>
            <a:r>
              <a:rPr lang="zh-TW" altLang="en-US" sz="3200" b="1" dirty="0" smtClean="0">
                <a:latin typeface="+mn-ea"/>
                <a:ea typeface="+mn-ea"/>
              </a:rPr>
              <a:t>新約不贊成「並不分</a:t>
            </a:r>
            <a:r>
              <a:rPr lang="en-US" altLang="zh-TW" sz="3200" b="1" dirty="0" smtClean="0">
                <a:latin typeface="+mn-ea"/>
                <a:ea typeface="+mn-ea"/>
              </a:rPr>
              <a:t>……</a:t>
            </a:r>
            <a:r>
              <a:rPr lang="zh-TW" altLang="en-US" sz="3200" b="1" dirty="0" smtClean="0">
                <a:latin typeface="+mn-ea"/>
                <a:ea typeface="+mn-ea"/>
              </a:rPr>
              <a:t>自主的、為奴的</a:t>
            </a:r>
            <a:r>
              <a:rPr lang="en-US" altLang="zh-TW" sz="3200" b="1" dirty="0" smtClean="0">
                <a:latin typeface="+mn-ea"/>
                <a:ea typeface="+mn-ea"/>
              </a:rPr>
              <a:t>……</a:t>
            </a:r>
            <a:r>
              <a:rPr lang="zh-TW" altLang="en-US" sz="3200" b="1" dirty="0" smtClean="0">
                <a:latin typeface="+mn-ea"/>
                <a:ea typeface="+mn-ea"/>
              </a:rPr>
              <a:t>在基督耶穌，裡都成為一了。」（加三</a:t>
            </a:r>
            <a:r>
              <a:rPr lang="en-US" sz="3200" b="1" dirty="0" smtClean="0">
                <a:latin typeface="+mn-ea"/>
                <a:ea typeface="+mn-ea"/>
              </a:rPr>
              <a:t>28</a:t>
            </a:r>
            <a:r>
              <a:rPr lang="zh-TW" altLang="en-US" sz="3200" b="1" dirty="0" smtClean="0">
                <a:latin typeface="+mn-ea"/>
                <a:ea typeface="+mn-ea"/>
              </a:rPr>
              <a:t>）</a:t>
            </a:r>
            <a:endParaRPr lang="en-US" altLang="zh-TW" sz="3200" b="1" dirty="0" smtClean="0">
              <a:latin typeface="+mn-ea"/>
              <a:ea typeface="+mn-ea"/>
            </a:endParaRPr>
          </a:p>
          <a:p>
            <a:r>
              <a:rPr lang="zh-TW" altLang="en-US" sz="3200" b="1" dirty="0" smtClean="0">
                <a:latin typeface="+mn-ea"/>
                <a:ea typeface="+mn-ea"/>
              </a:rPr>
              <a:t>聖經（前美國法律）禁止異族通婚</a:t>
            </a:r>
            <a:endParaRPr lang="en-US" altLang="zh-TW" sz="3200" b="1" dirty="0" smtClean="0">
              <a:latin typeface="+mn-ea"/>
              <a:ea typeface="+mn-ea"/>
            </a:endParaRPr>
          </a:p>
          <a:p>
            <a:r>
              <a:rPr lang="zh-TW" altLang="en-US" sz="3200" b="1" dirty="0" smtClean="0">
                <a:solidFill>
                  <a:srgbClr val="C00000"/>
                </a:solidFill>
                <a:latin typeface="+mn-ea"/>
                <a:ea typeface="+mn-ea"/>
              </a:rPr>
              <a:t>但</a:t>
            </a:r>
            <a:r>
              <a:rPr lang="en-US" altLang="zh-TW" sz="3200" b="1" dirty="0" smtClean="0">
                <a:latin typeface="+mn-ea"/>
                <a:ea typeface="+mn-ea"/>
              </a:rPr>
              <a:t>﹕</a:t>
            </a:r>
            <a:r>
              <a:rPr lang="zh-TW" altLang="en-US" sz="3200" b="1" dirty="0" smtClean="0">
                <a:latin typeface="+mn-ea"/>
                <a:ea typeface="+mn-ea"/>
              </a:rPr>
              <a:t>只為猶太人</a:t>
            </a:r>
            <a:endParaRPr lang="en-US" sz="3200" b="1" dirty="0" smtClean="0">
              <a:latin typeface="+mn-ea"/>
              <a:ea typeface="+mn-ea"/>
            </a:endParaRPr>
          </a:p>
          <a:p>
            <a:endParaRPr lang="en-US" sz="3200" b="1" dirty="0" smtClean="0">
              <a:solidFill>
                <a:schemeClr val="tx1"/>
              </a:solidFill>
              <a:latin typeface="+mn-ea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latin typeface="+mn-ea"/>
                <a:ea typeface="+mn-ea"/>
              </a:rPr>
              <a:t>其他</a:t>
            </a:r>
            <a:endParaRPr lang="en-US" sz="60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Theme3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Theme32</Template>
  <TotalTime>492</TotalTime>
  <Words>1501</Words>
  <Application>Microsoft Office PowerPoint</Application>
  <PresentationFormat>On-screen Show (4:3)</PresentationFormat>
  <Paragraphs>104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Theme32</vt:lpstr>
      <vt:lpstr>同性戀 和 同性婚姻</vt:lpstr>
      <vt:lpstr>一般支持者的理由</vt:lpstr>
      <vt:lpstr>聖經的話</vt:lpstr>
      <vt:lpstr>創世記載</vt:lpstr>
      <vt:lpstr>所多瑪和蛾摩拉</vt:lpstr>
      <vt:lpstr>利未記</vt:lpstr>
      <vt:lpstr>羅馬書</vt:lpstr>
      <vt:lpstr>哥林多前書</vt:lpstr>
      <vt:lpstr>其他</vt:lpstr>
      <vt:lpstr>與生俱來</vt:lpstr>
      <vt:lpstr>丘腦下部</vt:lpstr>
      <vt:lpstr>單卵孿生子（identicaltwin）</vt:lpstr>
      <vt:lpstr>X染色體</vt:lpstr>
      <vt:lpstr>“表觀遺傳標記”</vt:lpstr>
      <vt:lpstr>中肯的結論</vt:lpstr>
      <vt:lpstr>其他討論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同性戀和同性婚姻</dc:title>
  <dc:creator>loisc07</dc:creator>
  <cp:lastModifiedBy>loisc07</cp:lastModifiedBy>
  <cp:revision>110</cp:revision>
  <dcterms:created xsi:type="dcterms:W3CDTF">2017-06-07T20:06:11Z</dcterms:created>
  <dcterms:modified xsi:type="dcterms:W3CDTF">2017-09-08T00:02:59Z</dcterms:modified>
</cp:coreProperties>
</file>